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77" r:id="rId4"/>
    <p:sldId id="308" r:id="rId5"/>
    <p:sldId id="278" r:id="rId6"/>
    <p:sldId id="314" r:id="rId7"/>
    <p:sldId id="320" r:id="rId8"/>
    <p:sldId id="281" r:id="rId9"/>
    <p:sldId id="321" r:id="rId10"/>
    <p:sldId id="322" r:id="rId11"/>
    <p:sldId id="324" r:id="rId12"/>
    <p:sldId id="328" r:id="rId13"/>
    <p:sldId id="332" r:id="rId14"/>
    <p:sldId id="333" r:id="rId15"/>
    <p:sldId id="329" r:id="rId16"/>
    <p:sldId id="331" r:id="rId17"/>
    <p:sldId id="330" r:id="rId18"/>
    <p:sldId id="326" r:id="rId19"/>
    <p:sldId id="325" r:id="rId20"/>
    <p:sldId id="323" r:id="rId21"/>
    <p:sldId id="334" r:id="rId22"/>
    <p:sldId id="335" r:id="rId23"/>
    <p:sldId id="336" r:id="rId24"/>
    <p:sldId id="275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lHAhisIz/LPcI0NfiIq4F2fX7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85E7C6-1D56-4B82-ADFC-4C514CB0CEBF}">
  <a:tblStyle styleId="{E485E7C6-1D56-4B82-ADFC-4C514CB0CEB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7ED"/>
          </a:solidFill>
        </a:fill>
      </a:tcStyle>
    </a:wholeTbl>
    <a:band1H>
      <a:tcTxStyle/>
      <a:tcStyle>
        <a:tcBdr/>
        <a:fill>
          <a:solidFill>
            <a:srgbClr val="DFF0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FF0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1"/>
    <p:restoredTop sz="94014"/>
  </p:normalViewPr>
  <p:slideViewPr>
    <p:cSldViewPr snapToGrid="0" snapToObjects="1">
      <p:cViewPr varScale="1">
        <p:scale>
          <a:sx n="96" d="100"/>
          <a:sy n="96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86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71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42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4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291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49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3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024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062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35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9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09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42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27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84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00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9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18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87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9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7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34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1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2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3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"/>
          </p:nvPr>
        </p:nvSpPr>
        <p:spPr>
          <a:xfrm rot="5400000">
            <a:off x="3302436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3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6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7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8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9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0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0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92" name="Google Shape;92;p31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0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hivamsahil.web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ALMABETTER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dirty="0"/>
              <a:t>Functions in JavaScript: Part-2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551AAB1-A950-9D39-E7A3-AC83A59C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Anonymous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DE287-947F-484A-9CA9-D711BB19E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676" y="1285655"/>
            <a:ext cx="8331200" cy="223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A0B36-8831-DB15-C0D6-391CFB071AC6}"/>
              </a:ext>
            </a:extLst>
          </p:cNvPr>
          <p:cNvSpPr txBox="1"/>
          <p:nvPr/>
        </p:nvSpPr>
        <p:spPr>
          <a:xfrm>
            <a:off x="2039676" y="4481601"/>
            <a:ext cx="553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Anonymous Function implementation of Arrow function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Widely used in Array Methods</a:t>
            </a:r>
          </a:p>
        </p:txBody>
      </p:sp>
    </p:spTree>
    <p:extLst>
      <p:ext uri="{BB962C8B-B14F-4D97-AF65-F5344CB8AC3E}">
        <p14:creationId xmlns:p14="http://schemas.microsoft.com/office/powerpoint/2010/main" val="19448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Call Stack in JavaScript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Call Stack in JavaScript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Arrow Functions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408079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What happens when we run a JS code ?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Initialization and Memory Allocation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83411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>
              <a:buSzPts val="3400"/>
            </a:pPr>
            <a:r>
              <a:rPr lang="en-US" sz="3200" dirty="0"/>
              <a:t>Four Golden rules of Initialization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variable that’s defined using var keyword would be initialized with a value </a:t>
            </a:r>
            <a:r>
              <a:rPr lang="en-US" sz="1400" b="1" dirty="0"/>
              <a:t>undefined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Like many other data types, </a:t>
            </a:r>
            <a:r>
              <a:rPr lang="en-US" sz="1400" b="1" dirty="0"/>
              <a:t>undefined </a:t>
            </a:r>
            <a:r>
              <a:rPr lang="en-US" sz="1400" dirty="0"/>
              <a:t>is a datatype in JavaScript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function that’s declared using function keyword would be initialized with all its implementation even if its declaration is done at the end.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Any other initialization that doesn’t follow the above two would be initialized only at run time. (Ex: let, const etc.)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While creating a new context of another function, any argument that is to be passed in the function also gets initialized as undefined.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If the execution reaches end of the code or a return statement, current context is completely destroyed.</a:t>
            </a:r>
          </a:p>
        </p:txBody>
      </p:sp>
    </p:spTree>
    <p:extLst>
      <p:ext uri="{BB962C8B-B14F-4D97-AF65-F5344CB8AC3E}">
        <p14:creationId xmlns:p14="http://schemas.microsoft.com/office/powerpoint/2010/main" val="264896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Understanding Event Loop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BB73BB-80C9-0E68-FE1D-EB17F6C4E6C7}"/>
              </a:ext>
            </a:extLst>
          </p:cNvPr>
          <p:cNvGrpSpPr/>
          <p:nvPr/>
        </p:nvGrpSpPr>
        <p:grpSpPr>
          <a:xfrm>
            <a:off x="7367922" y="3136437"/>
            <a:ext cx="3816545" cy="3389617"/>
            <a:chOff x="4186660" y="2105202"/>
            <a:chExt cx="3816545" cy="33896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58670F-BAC2-C567-7F28-4AF1B9FFE4F1}"/>
                </a:ext>
              </a:extLst>
            </p:cNvPr>
            <p:cNvGrpSpPr/>
            <p:nvPr/>
          </p:nvGrpSpPr>
          <p:grpSpPr>
            <a:xfrm>
              <a:off x="4186660" y="2105202"/>
              <a:ext cx="3816545" cy="3389617"/>
              <a:chOff x="3871253" y="3401601"/>
              <a:chExt cx="2562371" cy="2326200"/>
            </a:xfrm>
          </p:grpSpPr>
          <p:sp>
            <p:nvSpPr>
              <p:cNvPr id="14" name="Curved Right Arrow 13">
                <a:extLst>
                  <a:ext uri="{FF2B5EF4-FFF2-40B4-BE49-F238E27FC236}">
                    <a16:creationId xmlns:a16="http://schemas.microsoft.com/office/drawing/2014/main" id="{751457F8-ECDE-95D3-194D-FE25203358CE}"/>
                  </a:ext>
                </a:extLst>
              </p:cNvPr>
              <p:cNvSpPr/>
              <p:nvPr/>
            </p:nvSpPr>
            <p:spPr>
              <a:xfrm rot="16200000">
                <a:off x="4648398" y="39425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urved Right Arrow 14">
                <a:extLst>
                  <a:ext uri="{FF2B5EF4-FFF2-40B4-BE49-F238E27FC236}">
                    <a16:creationId xmlns:a16="http://schemas.microsoft.com/office/drawing/2014/main" id="{9C869470-455B-96CC-9732-E2104E1443D9}"/>
                  </a:ext>
                </a:extLst>
              </p:cNvPr>
              <p:cNvSpPr/>
              <p:nvPr/>
            </p:nvSpPr>
            <p:spPr>
              <a:xfrm rot="5400000">
                <a:off x="4576479" y="26963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CE7B27-6719-64DF-9BA7-BC84F29F74D5}"/>
                </a:ext>
              </a:extLst>
            </p:cNvPr>
            <p:cNvSpPr/>
            <p:nvPr/>
          </p:nvSpPr>
          <p:spPr>
            <a:xfrm>
              <a:off x="5216988" y="3227243"/>
              <a:ext cx="1863010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JavaScri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pt</a:t>
              </a:r>
            </a:p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</a:t>
              </a:r>
              <a:b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Threa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en-GB" sz="2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B37F0BD-054B-61D2-1902-301961D6EACF}"/>
              </a:ext>
            </a:extLst>
          </p:cNvPr>
          <p:cNvSpPr/>
          <p:nvPr/>
        </p:nvSpPr>
        <p:spPr>
          <a:xfrm>
            <a:off x="1212351" y="1119883"/>
            <a:ext cx="6020656" cy="5650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JavaScript Runtime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1951A-EA67-1747-75DF-591307A979EE}"/>
              </a:ext>
            </a:extLst>
          </p:cNvPr>
          <p:cNvSpPr/>
          <p:nvPr/>
        </p:nvSpPr>
        <p:spPr>
          <a:xfrm>
            <a:off x="1284271" y="1972638"/>
            <a:ext cx="1307620" cy="4685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Heap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0D76F0-0C0B-33E5-92CE-FCA51CAD8711}"/>
              </a:ext>
            </a:extLst>
          </p:cNvPr>
          <p:cNvSpPr/>
          <p:nvPr/>
        </p:nvSpPr>
        <p:spPr>
          <a:xfrm>
            <a:off x="2663811" y="1972638"/>
            <a:ext cx="4446704" cy="46850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stack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71ACC-E987-6F1F-C2C6-6188C66BE342}"/>
              </a:ext>
            </a:extLst>
          </p:cNvPr>
          <p:cNvSpPr/>
          <p:nvPr/>
        </p:nvSpPr>
        <p:spPr>
          <a:xfrm>
            <a:off x="7472910" y="1164626"/>
            <a:ext cx="3818023" cy="181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 Pool | Web API</a:t>
            </a:r>
          </a:p>
          <a:p>
            <a:pPr algn="ctr"/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Example Code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A46B0-FA04-0591-386F-66610ADAA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39" y="649356"/>
            <a:ext cx="7200953" cy="6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Understanding Event Loop: Initialization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BB73BB-80C9-0E68-FE1D-EB17F6C4E6C7}"/>
              </a:ext>
            </a:extLst>
          </p:cNvPr>
          <p:cNvGrpSpPr/>
          <p:nvPr/>
        </p:nvGrpSpPr>
        <p:grpSpPr>
          <a:xfrm>
            <a:off x="7367922" y="3136437"/>
            <a:ext cx="3816545" cy="3389617"/>
            <a:chOff x="4186660" y="2105202"/>
            <a:chExt cx="3816545" cy="33896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58670F-BAC2-C567-7F28-4AF1B9FFE4F1}"/>
                </a:ext>
              </a:extLst>
            </p:cNvPr>
            <p:cNvGrpSpPr/>
            <p:nvPr/>
          </p:nvGrpSpPr>
          <p:grpSpPr>
            <a:xfrm>
              <a:off x="4186660" y="2105202"/>
              <a:ext cx="3816545" cy="3389617"/>
              <a:chOff x="3871253" y="3401601"/>
              <a:chExt cx="2562371" cy="2326200"/>
            </a:xfrm>
          </p:grpSpPr>
          <p:sp>
            <p:nvSpPr>
              <p:cNvPr id="14" name="Curved Right Arrow 13">
                <a:extLst>
                  <a:ext uri="{FF2B5EF4-FFF2-40B4-BE49-F238E27FC236}">
                    <a16:creationId xmlns:a16="http://schemas.microsoft.com/office/drawing/2014/main" id="{751457F8-ECDE-95D3-194D-FE25203358CE}"/>
                  </a:ext>
                </a:extLst>
              </p:cNvPr>
              <p:cNvSpPr/>
              <p:nvPr/>
            </p:nvSpPr>
            <p:spPr>
              <a:xfrm rot="16200000">
                <a:off x="4648398" y="39425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urved Right Arrow 14">
                <a:extLst>
                  <a:ext uri="{FF2B5EF4-FFF2-40B4-BE49-F238E27FC236}">
                    <a16:creationId xmlns:a16="http://schemas.microsoft.com/office/drawing/2014/main" id="{9C869470-455B-96CC-9732-E2104E1443D9}"/>
                  </a:ext>
                </a:extLst>
              </p:cNvPr>
              <p:cNvSpPr/>
              <p:nvPr/>
            </p:nvSpPr>
            <p:spPr>
              <a:xfrm rot="5400000">
                <a:off x="4576479" y="2696375"/>
                <a:ext cx="1080000" cy="2490452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CE7B27-6719-64DF-9BA7-BC84F29F74D5}"/>
                </a:ext>
              </a:extLst>
            </p:cNvPr>
            <p:cNvSpPr/>
            <p:nvPr/>
          </p:nvSpPr>
          <p:spPr>
            <a:xfrm>
              <a:off x="5216988" y="3227243"/>
              <a:ext cx="1863010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JavaScri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pt</a:t>
              </a:r>
            </a:p>
            <a:p>
              <a:pPr algn="ctr"/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</a:t>
              </a:r>
              <a:b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GB" sz="28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Threa</a:t>
              </a:r>
              <a:r>
                <a:rPr lang="en-GB" sz="28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en-GB" sz="2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B37F0BD-054B-61D2-1902-301961D6EACF}"/>
              </a:ext>
            </a:extLst>
          </p:cNvPr>
          <p:cNvSpPr/>
          <p:nvPr/>
        </p:nvSpPr>
        <p:spPr>
          <a:xfrm>
            <a:off x="1212351" y="1119883"/>
            <a:ext cx="6020656" cy="5650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JavaScript Runtime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1951A-EA67-1747-75DF-591307A979EE}"/>
              </a:ext>
            </a:extLst>
          </p:cNvPr>
          <p:cNvSpPr/>
          <p:nvPr/>
        </p:nvSpPr>
        <p:spPr>
          <a:xfrm>
            <a:off x="1284270" y="1972638"/>
            <a:ext cx="2691433" cy="4685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Heap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0D76F0-0C0B-33E5-92CE-FCA51CAD8711}"/>
              </a:ext>
            </a:extLst>
          </p:cNvPr>
          <p:cNvSpPr/>
          <p:nvPr/>
        </p:nvSpPr>
        <p:spPr>
          <a:xfrm>
            <a:off x="4110619" y="1972638"/>
            <a:ext cx="2999896" cy="46850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stack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71ACC-E987-6F1F-C2C6-6188C66BE342}"/>
              </a:ext>
            </a:extLst>
          </p:cNvPr>
          <p:cNvSpPr/>
          <p:nvPr/>
        </p:nvSpPr>
        <p:spPr>
          <a:xfrm>
            <a:off x="7472910" y="1164626"/>
            <a:ext cx="3818023" cy="1816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 Pool | Web API</a:t>
            </a:r>
          </a:p>
          <a:p>
            <a:pPr algn="ctr"/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C985-9A67-EE68-26F7-63954621F42E}"/>
              </a:ext>
            </a:extLst>
          </p:cNvPr>
          <p:cNvSpPr/>
          <p:nvPr/>
        </p:nvSpPr>
        <p:spPr>
          <a:xfrm>
            <a:off x="1623253" y="615019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findAllEvenNumbers</a:t>
            </a:r>
            <a:r>
              <a:rPr lang="en-US" sz="1200" i="1" dirty="0"/>
              <a:t>: f()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DF045-8E3D-C9DF-36CE-BEA681134851}"/>
              </a:ext>
            </a:extLst>
          </p:cNvPr>
          <p:cNvSpPr/>
          <p:nvPr/>
        </p:nvSpPr>
        <p:spPr>
          <a:xfrm>
            <a:off x="1632640" y="5642064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 err="1"/>
              <a:t>divideListByTwo</a:t>
            </a:r>
            <a:r>
              <a:rPr lang="en-US" sz="1200" i="1" dirty="0"/>
              <a:t>: f()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AF6E82-9742-CFAB-021C-5E826C2D755D}"/>
              </a:ext>
            </a:extLst>
          </p:cNvPr>
          <p:cNvSpPr/>
          <p:nvPr/>
        </p:nvSpPr>
        <p:spPr>
          <a:xfrm>
            <a:off x="1641114" y="5133930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Numbers: undefined</a:t>
            </a:r>
            <a:endParaRPr lang="en-US" sz="11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1C032-07DF-3F07-5A5D-DCD8527B8A0C}"/>
              </a:ext>
            </a:extLst>
          </p:cNvPr>
          <p:cNvSpPr/>
          <p:nvPr/>
        </p:nvSpPr>
        <p:spPr>
          <a:xfrm>
            <a:off x="1632640" y="4623011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A5632-4945-22FE-E70F-FE6A450967D2}"/>
              </a:ext>
            </a:extLst>
          </p:cNvPr>
          <p:cNvSpPr/>
          <p:nvPr/>
        </p:nvSpPr>
        <p:spPr>
          <a:xfrm>
            <a:off x="1641113" y="4132137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D3882-D979-3EB1-1AC9-CFECB5D545AA}"/>
              </a:ext>
            </a:extLst>
          </p:cNvPr>
          <p:cNvSpPr/>
          <p:nvPr/>
        </p:nvSpPr>
        <p:spPr>
          <a:xfrm>
            <a:off x="4606616" y="6109251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anonymous: f()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BE834E-C308-971A-0572-02CD19134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72310"/>
            <a:ext cx="12192000" cy="23538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C3873C-D597-CFE7-7F52-518B4B65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1496724"/>
            <a:ext cx="8788400" cy="2329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7577CD8-EDD7-E498-D621-474C84F449ED}"/>
              </a:ext>
            </a:extLst>
          </p:cNvPr>
          <p:cNvSpPr/>
          <p:nvPr/>
        </p:nvSpPr>
        <p:spPr>
          <a:xfrm>
            <a:off x="4600349" y="5571879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findAllEvenNumbers</a:t>
            </a:r>
            <a:r>
              <a:rPr lang="en-US" sz="1200" i="1" dirty="0"/>
              <a:t>: f()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940DDF-7A92-0BF6-0286-05552C5BA13E}"/>
              </a:ext>
            </a:extLst>
          </p:cNvPr>
          <p:cNvSpPr/>
          <p:nvPr/>
        </p:nvSpPr>
        <p:spPr>
          <a:xfrm>
            <a:off x="1641113" y="3622611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numberList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CC8473-DEF8-B5DE-05C7-D58A57F532BE}"/>
              </a:ext>
            </a:extLst>
          </p:cNvPr>
          <p:cNvSpPr/>
          <p:nvPr/>
        </p:nvSpPr>
        <p:spPr>
          <a:xfrm>
            <a:off x="1635198" y="307077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C7BCD6-6006-E152-7CD4-D6A14B95DB55}"/>
              </a:ext>
            </a:extLst>
          </p:cNvPr>
          <p:cNvSpPr/>
          <p:nvPr/>
        </p:nvSpPr>
        <p:spPr>
          <a:xfrm>
            <a:off x="1588820" y="2549282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i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20DEA1-BE06-BC33-6CE1-2DCD433FAE35}"/>
              </a:ext>
            </a:extLst>
          </p:cNvPr>
          <p:cNvSpPr/>
          <p:nvPr/>
        </p:nvSpPr>
        <p:spPr>
          <a:xfrm>
            <a:off x="1623253" y="4655813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evenNumbers</a:t>
            </a:r>
            <a:r>
              <a:rPr lang="en-US" sz="1200" i="1" dirty="0"/>
              <a:t>: Array[]</a:t>
            </a:r>
            <a:endParaRPr lang="en-US" sz="1100" i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BBA358-AF32-CB80-48EB-497584E5A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133" y="1498368"/>
            <a:ext cx="8483600" cy="22796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DBEFBF3-9D37-B442-2141-5904FBC8FB1C}"/>
              </a:ext>
            </a:extLst>
          </p:cNvPr>
          <p:cNvSpPr/>
          <p:nvPr/>
        </p:nvSpPr>
        <p:spPr>
          <a:xfrm>
            <a:off x="4581813" y="5577408"/>
            <a:ext cx="2007901" cy="441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 err="1"/>
              <a:t>divideListByTwo</a:t>
            </a:r>
            <a:r>
              <a:rPr lang="en-US" sz="1200" i="1" dirty="0"/>
              <a:t>: f()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1D7CE1E-1E14-E702-F1D3-F3052466B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4797" y="1539572"/>
            <a:ext cx="8788400" cy="23047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3E79AE9-614F-2453-079E-2018160FC6DF}"/>
              </a:ext>
            </a:extLst>
          </p:cNvPr>
          <p:cNvSpPr/>
          <p:nvPr/>
        </p:nvSpPr>
        <p:spPr>
          <a:xfrm>
            <a:off x="1649614" y="3641347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numberList</a:t>
            </a:r>
            <a:r>
              <a:rPr lang="en-US" sz="1200" i="1" dirty="0"/>
              <a:t>: undefined</a:t>
            </a:r>
            <a:endParaRPr lang="en-US" sz="11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B8ADB4-5F6F-B095-9CDA-5E671E3C5D45}"/>
              </a:ext>
            </a:extLst>
          </p:cNvPr>
          <p:cNvSpPr/>
          <p:nvPr/>
        </p:nvSpPr>
        <p:spPr>
          <a:xfrm>
            <a:off x="1628220" y="3051184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halfNumbers:undefined</a:t>
            </a:r>
            <a:endParaRPr lang="en-US" sz="1100" i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19780B-5BB9-39EA-02C5-195D8AB8A3C7}"/>
              </a:ext>
            </a:extLst>
          </p:cNvPr>
          <p:cNvSpPr/>
          <p:nvPr/>
        </p:nvSpPr>
        <p:spPr>
          <a:xfrm>
            <a:off x="1623252" y="2487779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i:undefined</a:t>
            </a:r>
            <a:endParaRPr lang="en-US" sz="1100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3031E1-D975-0957-28B6-B763369321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9110" y="1469592"/>
            <a:ext cx="8483600" cy="232743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8CD8BBE-61A1-2887-5FFC-0E24EF99DE63}"/>
              </a:ext>
            </a:extLst>
          </p:cNvPr>
          <p:cNvSpPr/>
          <p:nvPr/>
        </p:nvSpPr>
        <p:spPr>
          <a:xfrm>
            <a:off x="1645950" y="4125928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</a:t>
            </a:r>
            <a:r>
              <a:rPr lang="en-US" sz="1200" i="1" dirty="0" err="1"/>
              <a:t>halfNumbers</a:t>
            </a:r>
            <a:r>
              <a:rPr lang="en-US" sz="1200" i="1" dirty="0"/>
              <a:t>: Array[]</a:t>
            </a:r>
            <a:endParaRPr lang="en-US" sz="1100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302FC-45B2-C66E-78CC-BD1EA45B1357}"/>
              </a:ext>
            </a:extLst>
          </p:cNvPr>
          <p:cNvSpPr/>
          <p:nvPr/>
        </p:nvSpPr>
        <p:spPr>
          <a:xfrm>
            <a:off x="1649613" y="5140350"/>
            <a:ext cx="2007901" cy="44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var Numbers: Array[]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730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2" animBg="1"/>
      <p:bldP spid="25" grpId="0" animBg="1"/>
      <p:bldP spid="25" grpId="2" animBg="1"/>
      <p:bldP spid="26" grpId="0" animBg="1"/>
      <p:bldP spid="26" grpId="2" animBg="1"/>
      <p:bldP spid="27" grpId="1" animBg="1"/>
      <p:bldP spid="27" grpId="2" animBg="1"/>
      <p:bldP spid="28" grpId="2" animBg="1"/>
      <p:bldP spid="28" grpId="3" animBg="1"/>
      <p:bldP spid="29" grpId="0" animBg="1"/>
      <p:bldP spid="32" grpId="2" animBg="1"/>
      <p:bldP spid="32" grpId="3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9" grpId="1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Hoisting in JavaScript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3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Real Life Example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flag-hoisting.mp4" descr="flag-hoisting.mp4">
            <a:hlinkClick r:id="" action="ppaction://media"/>
            <a:extLst>
              <a:ext uri="{FF2B5EF4-FFF2-40B4-BE49-F238E27FC236}">
                <a16:creationId xmlns:a16="http://schemas.microsoft.com/office/drawing/2014/main" id="{925F45A2-12A0-355B-7566-458F320825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37.661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4813" y="1127050"/>
            <a:ext cx="9322373" cy="52851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96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Welcome to the Class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All additional code resources can be found at https://</a:t>
            </a:r>
            <a:r>
              <a:rPr lang="en-US" sz="1400" dirty="0" err="1"/>
              <a:t>drive.google.com</a:t>
            </a:r>
            <a:r>
              <a:rPr lang="en-US" sz="1400" dirty="0"/>
              <a:t>/drive/folders/1zvwgdokSqRcl8uvQZD1FHP6APxMR2di9?usp=sharing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Kindly be ready with code environment or IDE of your choice for trying out exercises. I would be using VS code but you are free to pick the one of your choice.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Please go through the course resources once we’re done to revise the concepts and cover up any theoretical stuff.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In case you have any doubts understanding any specific area, feel free to drop a message in the chat and I would respond immediately after I look at that.</a:t>
            </a:r>
          </a:p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endParaRPr lang="en-US" sz="1400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1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EA494-2917-971D-E32D-EF90E9DCD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808" y="974744"/>
            <a:ext cx="8750384" cy="56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2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126C5-CC7C-A3E4-687C-3F0C15835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04" y="934966"/>
            <a:ext cx="8337963" cy="59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3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58B3B9-8AE7-ED72-1979-2220A64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09" y="903346"/>
            <a:ext cx="8378648" cy="59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4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Hoisting in JavaScript: Example 4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D8D34-B8CF-AA00-8B6D-55D43C060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239" y="974744"/>
            <a:ext cx="9169293" cy="5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4CD118-82D4-98EC-1C7B-41499E07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D6D28E-2A5E-D6C5-01DE-E5F242D8B52A}"/>
              </a:ext>
            </a:extLst>
          </p:cNvPr>
          <p:cNvSpPr/>
          <p:nvPr/>
        </p:nvSpPr>
        <p:spPr>
          <a:xfrm>
            <a:off x="1675564" y="2967335"/>
            <a:ext cx="8840882" cy="26161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the Attention</a:t>
            </a:r>
          </a:p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Any Questions ?</a:t>
            </a:r>
          </a:p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</a:t>
            </a:r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Shivam Sahil</a:t>
            </a:r>
            <a:endParaRPr lang="en-GB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[Reach me at </a:t>
            </a:r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https://shivamsahil.web.app</a:t>
            </a:r>
            <a:r>
              <a:rPr lang="en-GB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  <a:endParaRPr lang="en-GB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569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What will we cover today ?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Quick Recap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Function Expressions</a:t>
            </a:r>
            <a:endParaRPr lang="en-US" sz="1400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Types of Functions</a:t>
            </a:r>
            <a:endParaRPr lang="en-IN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Function execution</a:t>
            </a:r>
            <a:endParaRPr lang="en-IN" dirty="0"/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Call Stack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IN" b="1" dirty="0"/>
              <a:t>JavaScript Hoisting</a:t>
            </a:r>
            <a:endParaRPr sz="1400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969803" y="168308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Pre-Requisites</a:t>
            </a:r>
            <a:endParaRPr dirty="0"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fontAlgn="base"/>
            <a:r>
              <a:rPr lang="en-IN" b="1" dirty="0"/>
              <a:t>Functions</a:t>
            </a:r>
            <a:endParaRPr lang="en-IN" dirty="0"/>
          </a:p>
          <a:p>
            <a:pPr fontAlgn="base"/>
            <a:r>
              <a:rPr lang="en-IN" b="1" dirty="0"/>
              <a:t>Function Declaration</a:t>
            </a:r>
            <a:endParaRPr lang="en-IN" dirty="0"/>
          </a:p>
          <a:p>
            <a:pPr fontAlgn="base"/>
            <a:r>
              <a:rPr lang="en-IN" b="1" dirty="0"/>
              <a:t>Calling a Function</a:t>
            </a:r>
            <a:endParaRPr lang="en-IN" dirty="0"/>
          </a:p>
          <a:p>
            <a:pPr fontAlgn="base"/>
            <a:r>
              <a:rPr lang="en-IN" b="1" dirty="0"/>
              <a:t>Parameters and Arguments</a:t>
            </a:r>
            <a:endParaRPr lang="en-IN" dirty="0"/>
          </a:p>
          <a:p>
            <a:pPr fontAlgn="base"/>
            <a:r>
              <a:rPr lang="en-IN" b="1" dirty="0"/>
              <a:t>Default Parameters</a:t>
            </a:r>
            <a:endParaRPr lang="en-IN" dirty="0"/>
          </a:p>
          <a:p>
            <a:pPr fontAlgn="base"/>
            <a:r>
              <a:rPr lang="en-IN" b="1" dirty="0"/>
              <a:t>Function Return</a:t>
            </a:r>
            <a:endParaRPr lang="en-IN" dirty="0"/>
          </a:p>
          <a:p>
            <a:pPr fontAlgn="base"/>
            <a:r>
              <a:rPr lang="en-IN" b="1" dirty="0"/>
              <a:t>Helper Functions</a:t>
            </a:r>
            <a:endParaRPr lang="en-IN"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Quick Recap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230509" y="105572"/>
            <a:ext cx="8608037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Quick Recap :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7BEFB-FEB8-3EB1-ADBC-603F42AA8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647" y="854192"/>
            <a:ext cx="6899345" cy="5463155"/>
          </a:xfrm>
          <a:prstGeom prst="rect">
            <a:avLst/>
          </a:prstGeom>
        </p:spPr>
      </p:pic>
      <p:pic>
        <p:nvPicPr>
          <p:cNvPr id="1028" name="Picture 4" descr="Microwave Peeps GIFs - Get the best GIF on GIPHY">
            <a:extLst>
              <a:ext uri="{FF2B5EF4-FFF2-40B4-BE49-F238E27FC236}">
                <a16:creationId xmlns:a16="http://schemas.microsoft.com/office/drawing/2014/main" id="{00F4070C-5D7E-3C33-2A81-028251B2E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4"/>
          <a:stretch/>
        </p:blipFill>
        <p:spPr bwMode="auto">
          <a:xfrm>
            <a:off x="37943" y="1871269"/>
            <a:ext cx="556171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296092" y="3111043"/>
            <a:ext cx="6453963" cy="63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68580">
              <a:lnSpc>
                <a:spcPct val="110000"/>
              </a:lnSpc>
              <a:spcBef>
                <a:spcPts val="1600"/>
              </a:spcBef>
              <a:buSzPts val="1080"/>
            </a:pPr>
            <a:r>
              <a:rPr lang="en-US" sz="3600" dirty="0"/>
              <a:t>Types of Functions</a:t>
            </a:r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Types of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Arrow Functions</a:t>
            </a:r>
          </a:p>
          <a:p>
            <a:pPr marL="344488" indent="-275908">
              <a:lnSpc>
                <a:spcPct val="110000"/>
              </a:lnSpc>
              <a:spcBef>
                <a:spcPts val="1600"/>
              </a:spcBef>
              <a:buSzPts val="1080"/>
              <a:buFont typeface="Wingdings" pitchFamily="2" charset="2"/>
              <a:buChar char="q"/>
            </a:pPr>
            <a:r>
              <a:rPr lang="en-US" sz="1400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411753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022886" y="2718"/>
            <a:ext cx="1037800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389815" y="158745"/>
            <a:ext cx="8608037" cy="6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dirty="0"/>
              <a:t>Arrow Functions</a:t>
            </a:r>
            <a:endParaRPr dirty="0"/>
          </a:p>
        </p:txBody>
      </p:sp>
      <p:sp>
        <p:nvSpPr>
          <p:cNvPr id="154" name="Google Shape;154;p3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9115BC3-2F63-0CF5-46C2-51658FA0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6917" cy="977462"/>
          </a:xfrm>
          <a:prstGeom prst="rect">
            <a:avLst/>
          </a:prstGeom>
        </p:spPr>
      </p:pic>
      <p:sp>
        <p:nvSpPr>
          <p:cNvPr id="16" name="Google Shape;152;p3">
            <a:extLst>
              <a:ext uri="{FF2B5EF4-FFF2-40B4-BE49-F238E27FC236}">
                <a16:creationId xmlns:a16="http://schemas.microsoft.com/office/drawing/2014/main" id="{137288F0-638E-DE3D-003B-9D4817F2C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509" y="1288373"/>
            <a:ext cx="9932276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" indent="0">
              <a:lnSpc>
                <a:spcPct val="110000"/>
              </a:lnSpc>
              <a:spcBef>
                <a:spcPts val="1600"/>
              </a:spcBef>
              <a:buSzPts val="1080"/>
              <a:buNone/>
            </a:pPr>
            <a:r>
              <a:rPr lang="en-US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445E8-3D06-0B3F-3ACF-5BA58F659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815" y="1680182"/>
            <a:ext cx="9840143" cy="208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1995-EC0C-6815-796A-D34C34E8C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815" y="4054027"/>
            <a:ext cx="9840143" cy="18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5869"/>
      </p:ext>
    </p:extLst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504</Words>
  <Application>Microsoft Macintosh PowerPoint</Application>
  <PresentationFormat>Widescreen</PresentationFormat>
  <Paragraphs>197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Noto Sans Symbols</vt:lpstr>
      <vt:lpstr>Wingdings</vt:lpstr>
      <vt:lpstr>Madison</vt:lpstr>
      <vt:lpstr>ALMABETTER</vt:lpstr>
      <vt:lpstr>Welcome to the Class</vt:lpstr>
      <vt:lpstr>What will we cover today ?</vt:lpstr>
      <vt:lpstr>Pre-Requisites</vt:lpstr>
      <vt:lpstr>Quick Recap</vt:lpstr>
      <vt:lpstr>Quick Recap : Functions</vt:lpstr>
      <vt:lpstr>Types of Functions</vt:lpstr>
      <vt:lpstr>Types of Functions</vt:lpstr>
      <vt:lpstr>Arrow Functions</vt:lpstr>
      <vt:lpstr>Anonymous Functions</vt:lpstr>
      <vt:lpstr>Call Stack in JavaScript</vt:lpstr>
      <vt:lpstr>Call Stack in JavaScript</vt:lpstr>
      <vt:lpstr>What happens when we run a JS code ?</vt:lpstr>
      <vt:lpstr>Four Golden rules of Initialization</vt:lpstr>
      <vt:lpstr>Understanding Event Loop</vt:lpstr>
      <vt:lpstr>Example Code</vt:lpstr>
      <vt:lpstr>Understanding Event Loop: Initialization</vt:lpstr>
      <vt:lpstr>Hoisting in JavaScript</vt:lpstr>
      <vt:lpstr>Hoisting Real Life Example</vt:lpstr>
      <vt:lpstr>Hoisting in JavaScript: Example 1</vt:lpstr>
      <vt:lpstr>Hoisting in JavaScript: Example 2</vt:lpstr>
      <vt:lpstr>Hoisting in JavaScript: Example 3</vt:lpstr>
      <vt:lpstr>Hoisting in JavaScript: Example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ALMABETTER</dc:title>
  <dc:creator>Sahil, Shivam</dc:creator>
  <cp:lastModifiedBy>Sahil, Shivam</cp:lastModifiedBy>
  <cp:revision>20</cp:revision>
  <dcterms:created xsi:type="dcterms:W3CDTF">2022-06-21T13:09:33Z</dcterms:created>
  <dcterms:modified xsi:type="dcterms:W3CDTF">2022-07-15T10:33:04Z</dcterms:modified>
</cp:coreProperties>
</file>